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8"/>
  </p:notesMasterIdLst>
  <p:sldIdLst>
    <p:sldId id="367" r:id="rId5"/>
    <p:sldId id="368" r:id="rId6"/>
    <p:sldId id="369" r:id="rId7"/>
    <p:sldId id="370" r:id="rId8"/>
    <p:sldId id="371" r:id="rId9"/>
    <p:sldId id="383" r:id="rId10"/>
    <p:sldId id="372" r:id="rId11"/>
    <p:sldId id="373" r:id="rId12"/>
    <p:sldId id="374" r:id="rId13"/>
    <p:sldId id="375" r:id="rId14"/>
    <p:sldId id="384" r:id="rId15"/>
    <p:sldId id="385" r:id="rId16"/>
    <p:sldId id="386" r:id="rId17"/>
    <p:sldId id="376" r:id="rId18"/>
    <p:sldId id="377" r:id="rId19"/>
    <p:sldId id="349" r:id="rId20"/>
    <p:sldId id="378" r:id="rId21"/>
    <p:sldId id="387" r:id="rId22"/>
    <p:sldId id="391" r:id="rId23"/>
    <p:sldId id="390" r:id="rId24"/>
    <p:sldId id="388" r:id="rId25"/>
    <p:sldId id="392" r:id="rId26"/>
    <p:sldId id="348" r:id="rId2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7" roundtripDataSignature="AMtx7miWNY2LB4ETJwrL8F0N+EK9hEhqU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inesh" initials="D" lastIdx="1" clrIdx="0">
    <p:extLst>
      <p:ext uri="{19B8F6BF-5375-455C-9EA6-DF929625EA0E}">
        <p15:presenceInfo xmlns:p15="http://schemas.microsoft.com/office/powerpoint/2012/main" userId="eccefc47e4c40f8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1910"/>
    <a:srgbClr val="0000A8"/>
    <a:srgbClr val="0000FF"/>
    <a:srgbClr val="213163"/>
    <a:srgbClr val="223366"/>
    <a:srgbClr val="001131"/>
    <a:srgbClr val="DDE8FF"/>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592178-F033-D4A4-1C7C-B768D5388035}" v="157" dt="2023-08-16T08:51:23.496"/>
    <p1510:client id="{2A6E1EEA-26FA-3051-5D10-24B2AEE020AD}" v="1" dt="2023-08-09T07:52:16.128"/>
    <p1510:client id="{2E74B55C-EDF1-11E4-F799-DB2F1ADAEF81}" v="111" dt="2023-08-16T12:41:14.092"/>
    <p1510:client id="{4874CBA3-038D-A30C-840F-2D3931F4BB12}" v="53" dt="2023-08-16T11:22:10.777"/>
    <p1510:client id="{6240E5D0-33D0-60B6-5770-43E44B3129F8}" v="24" dt="2023-08-09T18:35:52.707"/>
    <p1510:client id="{6650A404-D67C-24D4-A22C-A8BBCB97859F}" v="1" dt="2023-09-20T09:44:07.072"/>
    <p1510:client id="{6CFF62D5-597A-B795-0ED2-A20E4C06CA37}" v="1" dt="2023-08-14T13:26:42.690"/>
    <p1510:client id="{7E5385B7-2E3B-268E-3287-DDDE77D3C7D3}" v="3" dt="2023-08-29T04:59:28.320"/>
    <p1510:client id="{868F185A-C08C-0D0F-B397-F9731E70CFAC}" v="23" dt="2023-08-09T08:49:05.826"/>
    <p1510:client id="{88871C63-57B2-5A31-CF8A-62D7EA3C5ED9}" v="29" dt="2023-08-16T09:57:05.056"/>
    <p1510:client id="{B63EB395-6DD7-2A95-6146-2FC0411CDF51}" v="1" dt="2023-08-12T06:14:01.894"/>
    <p1510:client id="{B686AB05-101B-C7C9-AE00-781548084783}" v="59" dt="2023-08-17T13:30:11.121"/>
    <p1510:client id="{B6A789F4-53EA-1068-2129-2F66495D369D}" v="89" dt="2023-08-11T14:31:42.534"/>
    <p1510:client id="{C2D625D5-2DC7-9931-0BF7-65CA507BA636}" v="80" dt="2023-08-14T13:12:20.070"/>
    <p1510:client id="{D5A39A78-B5FE-0130-A130-AD5A24042EF4}" v="57" dt="2023-08-12T05:35:11.040"/>
    <p1510:client id="{E405579D-5227-17FC-7BE4-5830DFD1B09C}" v="4" dt="2023-08-16T12:28:18.022"/>
    <p1510:client id="{E4F21148-893C-6A8F-EB25-B418AB53B3BE}" v="1" dt="2023-08-16T03:10:07.207"/>
    <p1510:client id="{F435C313-F223-9DCE-4533-5D6185A8BFEC}" v="24" dt="2023-08-16T13:13:45.501"/>
    <p1510:client id="{F54FB580-A04E-E0C6-55E7-46B752432495}" v="139" dt="2023-08-16T11:20:02.0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7" autoAdjust="0"/>
    <p:restoredTop sz="95784" autoAdjust="0"/>
  </p:normalViewPr>
  <p:slideViewPr>
    <p:cSldViewPr snapToGrid="0">
      <p:cViewPr varScale="1">
        <p:scale>
          <a:sx n="122" d="100"/>
          <a:sy n="122" d="100"/>
        </p:scale>
        <p:origin x="84" y="136"/>
      </p:cViewPr>
      <p:guideLst>
        <p:guide orient="horz" pos="588"/>
        <p:guide pos="144"/>
        <p:guide orient="horz" pos="852"/>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3"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r>
              <a:rPr lang="en-US" b="1">
                <a:latin typeface="Calibri"/>
                <a:cs typeface="Calibri"/>
              </a:rPr>
              <a:t>These are the list of chapters that we are going to cover in these foundation codes. Those are chapter one what are AI and ML? chapter 2 applied Python programming in AI,  and chapter 3 is</a:t>
            </a:r>
            <a:r>
              <a:rPr lang="en-US" b="1"/>
              <a:t> exploratory data analysis for ML. </a:t>
            </a: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2000" b="1">
                <a:solidFill>
                  <a:srgbClr val="213163"/>
                </a:solidFill>
              </a:rPr>
              <a:t>Reference</a:t>
            </a:r>
            <a:endParaRPr lang="en-US" sz="2000"/>
          </a:p>
          <a:p>
            <a:pPr marL="173736" indent="-173736">
              <a:buFont typeface="Arial" panose="020B0604020202020204" pitchFamily="34" charset="0"/>
              <a:buChar char="•"/>
              <a:tabLst>
                <a:tab pos="0" algn="l"/>
              </a:tabLst>
            </a:pPr>
            <a:endParaRPr lang="en-IN" sz="2000" spc="-1"/>
          </a:p>
          <a:p>
            <a:pPr marL="173736" indent="-173736">
              <a:buFont typeface="Arial" panose="020B0604020202020204" pitchFamily="34" charset="0"/>
              <a:buChar char="•"/>
              <a:tabLst>
                <a:tab pos="0" algn="l"/>
              </a:tabLst>
            </a:pPr>
            <a:r>
              <a:rPr lang="en-IN" sz="2000" spc="-1"/>
              <a:t>These are the references for this session.</a:t>
            </a:r>
            <a:endParaRPr lang="en-IN" sz="2000" b="0" strike="noStrike" spc="-1">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16</a:t>
            </a:fld>
            <a:endParaRPr lang="en-US" sz="1200" b="0" strike="noStrike" spc="-1">
              <a:latin typeface="Times New Roman"/>
            </a:endParaRPr>
          </a:p>
        </p:txBody>
      </p:sp>
    </p:spTree>
    <p:extLst>
      <p:ext uri="{BB962C8B-B14F-4D97-AF65-F5344CB8AC3E}">
        <p14:creationId xmlns:p14="http://schemas.microsoft.com/office/powerpoint/2010/main" val="2419456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23</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21-02-24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t>PROJECT NAME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drive.google.com/file/d/1aYnd_-ab9tiGV5AGLrHEY5BVjNLWRl6k/view?usp=sharing" TargetMode="External"/><Relationship Id="rId2" Type="http://schemas.openxmlformats.org/officeDocument/2006/relationships/hyperlink" Target="https://github.com/dinesh-1511/WeatherMasterApp" TargetMode="Externa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232141" y="2096416"/>
            <a:ext cx="6604111" cy="2339102"/>
          </a:xfrm>
          <a:prstGeom prst="rect">
            <a:avLst/>
          </a:prstGeom>
          <a:noFill/>
        </p:spPr>
        <p:txBody>
          <a:bodyPr wrap="square">
            <a:spAutoFit/>
          </a:bodyPr>
          <a:lstStyle/>
          <a:p>
            <a:pPr algn="ctr"/>
            <a:r>
              <a:rPr lang="en-US" sz="2800" dirty="0"/>
              <a:t>Weather Master App</a:t>
            </a:r>
            <a:endParaRPr lang="en-US" dirty="0"/>
          </a:p>
          <a:p>
            <a:endParaRPr lang="en-US" sz="1400" dirty="0"/>
          </a:p>
          <a:p>
            <a:r>
              <a:rPr lang="en-US" sz="1400" b="1" dirty="0"/>
              <a:t>Team Members: </a:t>
            </a:r>
            <a:r>
              <a:rPr lang="en-US" sz="1200" dirty="0" err="1"/>
              <a:t>Kavuri</a:t>
            </a:r>
            <a:r>
              <a:rPr lang="en-US" sz="1200" dirty="0"/>
              <a:t> </a:t>
            </a:r>
            <a:r>
              <a:rPr lang="en-US" sz="1200" dirty="0" err="1"/>
              <a:t>Partha</a:t>
            </a:r>
            <a:r>
              <a:rPr lang="en-US" sz="1200" dirty="0"/>
              <a:t> </a:t>
            </a:r>
            <a:r>
              <a:rPr lang="en-US" sz="1200" dirty="0" err="1"/>
              <a:t>Saradhi</a:t>
            </a:r>
            <a:r>
              <a:rPr lang="en-US" sz="1200" dirty="0"/>
              <a:t> Naidu	                     </a:t>
            </a:r>
            <a:r>
              <a:rPr lang="en-US" sz="1200" b="1" dirty="0"/>
              <a:t>Guide:</a:t>
            </a:r>
            <a:r>
              <a:rPr lang="en-US" sz="1200" dirty="0"/>
              <a:t> Uma Maheshwari R </a:t>
            </a:r>
          </a:p>
          <a:p>
            <a:r>
              <a:rPr lang="en-US" sz="1200" dirty="0"/>
              <a:t>	           </a:t>
            </a:r>
            <a:r>
              <a:rPr lang="en-US" sz="1200" dirty="0" err="1"/>
              <a:t>Marekkagari</a:t>
            </a:r>
            <a:r>
              <a:rPr lang="en-US" sz="1200" dirty="0"/>
              <a:t> Mahesh 	         </a:t>
            </a:r>
          </a:p>
          <a:p>
            <a:r>
              <a:rPr lang="en-US" sz="1200" dirty="0"/>
              <a:t>	           </a:t>
            </a:r>
            <a:r>
              <a:rPr lang="en-US" sz="1200" dirty="0" err="1"/>
              <a:t>Inakollu</a:t>
            </a:r>
            <a:r>
              <a:rPr lang="en-US" sz="1200" dirty="0"/>
              <a:t> Rohith Kumar Reddy</a:t>
            </a:r>
          </a:p>
          <a:p>
            <a:r>
              <a:rPr lang="en-US" sz="1200" dirty="0"/>
              <a:t>	           </a:t>
            </a:r>
            <a:r>
              <a:rPr lang="en-US" sz="1200" dirty="0" err="1"/>
              <a:t>Mylappagari</a:t>
            </a:r>
            <a:r>
              <a:rPr lang="en-US" sz="1200" dirty="0"/>
              <a:t> Dinesh Kumar</a:t>
            </a:r>
          </a:p>
          <a:p>
            <a:r>
              <a:rPr lang="en-US" sz="1200" dirty="0"/>
              <a:t>	           </a:t>
            </a:r>
            <a:r>
              <a:rPr lang="en-US" sz="1200" dirty="0" err="1"/>
              <a:t>Perambaduru</a:t>
            </a:r>
            <a:r>
              <a:rPr lang="en-US" sz="1200" dirty="0"/>
              <a:t> Naveen</a:t>
            </a: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Algorithm &amp; Deployment</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86BBC616-4AA9-4D56-82FB-DABCDB89FC84}"/>
              </a:ext>
            </a:extLst>
          </p:cNvPr>
          <p:cNvSpPr txBox="1"/>
          <p:nvPr/>
        </p:nvSpPr>
        <p:spPr>
          <a:xfrm>
            <a:off x="311700" y="1011322"/>
            <a:ext cx="8375101" cy="4247317"/>
          </a:xfrm>
          <a:prstGeom prst="rect">
            <a:avLst/>
          </a:prstGeom>
          <a:noFill/>
        </p:spPr>
        <p:txBody>
          <a:bodyPr wrap="square" rtlCol="0">
            <a:spAutoFit/>
          </a:bodyPr>
          <a:lstStyle/>
          <a:p>
            <a:r>
              <a:rPr lang="en-US" sz="1800" b="1" dirty="0">
                <a:latin typeface="Söhne"/>
              </a:rPr>
              <a:t>Algorithm: </a:t>
            </a:r>
            <a:r>
              <a:rPr lang="en-US" sz="1800" dirty="0">
                <a:latin typeface="Söhne"/>
              </a:rPr>
              <a:t>Authenticate </a:t>
            </a:r>
            <a:r>
              <a:rPr lang="en-US" sz="1800" dirty="0" err="1">
                <a:latin typeface="Söhne"/>
              </a:rPr>
              <a:t>WeatherMaster</a:t>
            </a:r>
            <a:r>
              <a:rPr lang="en-US" sz="1800" dirty="0">
                <a:latin typeface="Söhne"/>
              </a:rPr>
              <a:t> User</a:t>
            </a:r>
          </a:p>
          <a:p>
            <a:r>
              <a:rPr lang="en-US" sz="1800" dirty="0">
                <a:latin typeface="Söhne"/>
              </a:rPr>
              <a:t>Input:</a:t>
            </a:r>
          </a:p>
          <a:p>
            <a:r>
              <a:rPr lang="en-US" sz="1800" dirty="0">
                <a:latin typeface="Söhne"/>
              </a:rPr>
              <a:t>city: User's input for the city.</a:t>
            </a:r>
          </a:p>
          <a:p>
            <a:r>
              <a:rPr lang="en-US" sz="1800" dirty="0" err="1">
                <a:latin typeface="Söhne"/>
              </a:rPr>
              <a:t>apikey</a:t>
            </a:r>
            <a:r>
              <a:rPr lang="en-US" sz="1800" dirty="0">
                <a:latin typeface="Söhne"/>
              </a:rPr>
              <a:t>: </a:t>
            </a:r>
            <a:r>
              <a:rPr lang="en-US" sz="1800" dirty="0" err="1">
                <a:latin typeface="Söhne"/>
              </a:rPr>
              <a:t>OpenWeatherMap</a:t>
            </a:r>
            <a:r>
              <a:rPr lang="en-US" sz="1800" dirty="0">
                <a:latin typeface="Söhne"/>
              </a:rPr>
              <a:t> API key.</a:t>
            </a:r>
          </a:p>
          <a:p>
            <a:r>
              <a:rPr lang="en-US" sz="1800" dirty="0">
                <a:latin typeface="Söhne"/>
              </a:rPr>
              <a:t>Output:</a:t>
            </a:r>
          </a:p>
          <a:p>
            <a:r>
              <a:rPr lang="en-US" sz="1800" dirty="0">
                <a:latin typeface="Söhne"/>
              </a:rPr>
              <a:t>Redirect to the </a:t>
            </a:r>
            <a:r>
              <a:rPr lang="en-US" sz="1800" dirty="0" err="1">
                <a:latin typeface="Söhne"/>
              </a:rPr>
              <a:t>index.jsp</a:t>
            </a:r>
            <a:r>
              <a:rPr lang="en-US" sz="1800" dirty="0">
                <a:latin typeface="Söhne"/>
              </a:rPr>
              <a:t> page with weather data or an error message.</a:t>
            </a:r>
          </a:p>
          <a:p>
            <a:r>
              <a:rPr lang="en-US" sz="1800" dirty="0">
                <a:latin typeface="Söhne"/>
              </a:rPr>
              <a:t>1. Get User Input:</a:t>
            </a:r>
          </a:p>
          <a:p>
            <a:r>
              <a:rPr lang="en-US" sz="1800" dirty="0">
                <a:latin typeface="Söhne"/>
              </a:rPr>
              <a:t>      - Retrieve the values of city and </a:t>
            </a:r>
            <a:r>
              <a:rPr lang="en-US" sz="1800" dirty="0" err="1">
                <a:latin typeface="Söhne"/>
              </a:rPr>
              <a:t>apikey</a:t>
            </a:r>
            <a:r>
              <a:rPr lang="en-US" sz="1800" dirty="0">
                <a:latin typeface="Söhne"/>
              </a:rPr>
              <a:t> from the HTTP POST request.</a:t>
            </a:r>
          </a:p>
          <a:p>
            <a:r>
              <a:rPr lang="en-US" sz="1800" dirty="0">
                <a:latin typeface="Söhne"/>
              </a:rPr>
              <a:t>2. API Integration:</a:t>
            </a:r>
          </a:p>
          <a:p>
            <a:r>
              <a:rPr lang="en-US" sz="1800" dirty="0">
                <a:latin typeface="Söhne"/>
              </a:rPr>
              <a:t>      - Create the </a:t>
            </a:r>
            <a:r>
              <a:rPr lang="en-US" sz="1800" dirty="0" err="1">
                <a:latin typeface="Söhne"/>
              </a:rPr>
              <a:t>OpenWeatherMap</a:t>
            </a:r>
            <a:r>
              <a:rPr lang="en-US" sz="1800" dirty="0">
                <a:latin typeface="Söhne"/>
              </a:rPr>
              <a:t> API URL using the provided </a:t>
            </a:r>
            <a:r>
              <a:rPr lang="en-US" sz="1800" dirty="0" err="1">
                <a:latin typeface="Söhne"/>
              </a:rPr>
              <a:t>apikey</a:t>
            </a:r>
            <a:r>
              <a:rPr lang="en-US" sz="1800" dirty="0">
                <a:latin typeface="Söhne"/>
              </a:rPr>
              <a:t> and city.</a:t>
            </a:r>
          </a:p>
          <a:p>
            <a:r>
              <a:rPr lang="en-US" sz="1800" dirty="0">
                <a:latin typeface="Söhne"/>
              </a:rPr>
              <a:t>        Establish an HTTP connection to the API.</a:t>
            </a:r>
          </a:p>
          <a:p>
            <a:r>
              <a:rPr lang="en-US" sz="1800" dirty="0">
                <a:latin typeface="Söhne"/>
              </a:rPr>
              <a:t>3. Retrieve Weather Data:</a:t>
            </a:r>
          </a:p>
          <a:p>
            <a:r>
              <a:rPr lang="en-US" sz="1800" dirty="0">
                <a:latin typeface="Söhne"/>
              </a:rPr>
              <a:t>      - Read the response data from the API, including date, temperature, humidity, wind               speed, and weather condition.</a:t>
            </a:r>
          </a:p>
          <a:p>
            <a:endParaRPr lang="en-US" sz="1800" dirty="0">
              <a:latin typeface="Söhne"/>
            </a:endParaRPr>
          </a:p>
        </p:txBody>
      </p:sp>
    </p:spTree>
    <p:extLst>
      <p:ext uri="{BB962C8B-B14F-4D97-AF65-F5344CB8AC3E}">
        <p14:creationId xmlns:p14="http://schemas.microsoft.com/office/powerpoint/2010/main" val="19796841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4D2E0F-92E8-4134-8AF4-CF96547B7552}"/>
              </a:ext>
            </a:extLst>
          </p:cNvPr>
          <p:cNvSpPr txBox="1"/>
          <p:nvPr/>
        </p:nvSpPr>
        <p:spPr>
          <a:xfrm>
            <a:off x="283945" y="625642"/>
            <a:ext cx="8576109" cy="3693319"/>
          </a:xfrm>
          <a:prstGeom prst="rect">
            <a:avLst/>
          </a:prstGeom>
          <a:noFill/>
        </p:spPr>
        <p:txBody>
          <a:bodyPr wrap="square" rtlCol="0">
            <a:spAutoFit/>
          </a:bodyPr>
          <a:lstStyle/>
          <a:p>
            <a:r>
              <a:rPr lang="en-US" sz="1800" dirty="0">
                <a:latin typeface="Söhne"/>
              </a:rPr>
              <a:t>4. Parse and Process Data:</a:t>
            </a:r>
          </a:p>
          <a:p>
            <a:r>
              <a:rPr lang="en-US" sz="1800" dirty="0">
                <a:latin typeface="Söhne"/>
              </a:rPr>
              <a:t>     - Parse the JSON response using </a:t>
            </a:r>
            <a:r>
              <a:rPr lang="en-US" sz="1800" dirty="0" err="1">
                <a:latin typeface="Söhne"/>
              </a:rPr>
              <a:t>Gson</a:t>
            </a:r>
            <a:r>
              <a:rPr lang="en-US" sz="1800" dirty="0">
                <a:latin typeface="Söhne"/>
              </a:rPr>
              <a:t> to extract relevant weather information.</a:t>
            </a:r>
          </a:p>
          <a:p>
            <a:r>
              <a:rPr lang="en-US" sz="1800" dirty="0">
                <a:latin typeface="Söhne"/>
              </a:rPr>
              <a:t>     - Calculate date and time from the timestamp.</a:t>
            </a:r>
          </a:p>
          <a:p>
            <a:r>
              <a:rPr lang="en-US" sz="1800" dirty="0">
                <a:latin typeface="Söhne"/>
              </a:rPr>
              <a:t>     - Convert temperature from Kelvin to Celsius.</a:t>
            </a:r>
          </a:p>
          <a:p>
            <a:r>
              <a:rPr lang="en-US" sz="1800" dirty="0">
                <a:latin typeface="Söhne"/>
              </a:rPr>
              <a:t>5. Set Request Attributes:</a:t>
            </a:r>
          </a:p>
          <a:p>
            <a:r>
              <a:rPr lang="en-US" sz="1800" dirty="0">
                <a:latin typeface="Söhne"/>
              </a:rPr>
              <a:t>     - Set request attributes for date, city, temperature, weather condition, humidity, wind                        speed, and raw weather data.</a:t>
            </a:r>
          </a:p>
          <a:p>
            <a:r>
              <a:rPr lang="en-US" sz="1800" dirty="0">
                <a:latin typeface="Söhne"/>
              </a:rPr>
              <a:t>6. Disconnect from API:</a:t>
            </a:r>
          </a:p>
          <a:p>
            <a:r>
              <a:rPr lang="en-US" sz="1800" dirty="0">
                <a:latin typeface="Söhne"/>
              </a:rPr>
              <a:t>     - Disconnect the HTTP connection to the </a:t>
            </a:r>
            <a:r>
              <a:rPr lang="en-US" sz="1800" dirty="0" err="1">
                <a:latin typeface="Söhne"/>
              </a:rPr>
              <a:t>OpenWeatherMap</a:t>
            </a:r>
            <a:r>
              <a:rPr lang="en-US" sz="1800" dirty="0">
                <a:latin typeface="Söhne"/>
              </a:rPr>
              <a:t> API.</a:t>
            </a:r>
          </a:p>
          <a:p>
            <a:r>
              <a:rPr lang="en-US" sz="1800" dirty="0">
                <a:latin typeface="Söhne"/>
              </a:rPr>
              <a:t>7. Forward to JSP Page:</a:t>
            </a:r>
          </a:p>
          <a:p>
            <a:r>
              <a:rPr lang="en-US" sz="1800" dirty="0">
                <a:latin typeface="Söhne"/>
              </a:rPr>
              <a:t>     - Forward the request and response to the </a:t>
            </a:r>
            <a:r>
              <a:rPr lang="en-US" sz="1800" dirty="0" err="1">
                <a:latin typeface="Söhne"/>
              </a:rPr>
              <a:t>index.jsp</a:t>
            </a:r>
            <a:r>
              <a:rPr lang="en-US" sz="1800" dirty="0">
                <a:latin typeface="Söhne"/>
              </a:rPr>
              <a:t> page for rendering.</a:t>
            </a:r>
          </a:p>
          <a:p>
            <a:endParaRPr lang="en-US" sz="1800" dirty="0">
              <a:latin typeface="Söhne"/>
            </a:endParaRPr>
          </a:p>
          <a:p>
            <a:r>
              <a:rPr lang="en-US" sz="1800" dirty="0">
                <a:latin typeface="Söhne"/>
              </a:rPr>
              <a:t>End Algorithm</a:t>
            </a:r>
          </a:p>
        </p:txBody>
      </p:sp>
    </p:spTree>
    <p:extLst>
      <p:ext uri="{BB962C8B-B14F-4D97-AF65-F5344CB8AC3E}">
        <p14:creationId xmlns:p14="http://schemas.microsoft.com/office/powerpoint/2010/main" val="3577726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6CD9713-18EF-4829-BA15-A8C85A5912EB}"/>
              </a:ext>
            </a:extLst>
          </p:cNvPr>
          <p:cNvSpPr txBox="1"/>
          <p:nvPr/>
        </p:nvSpPr>
        <p:spPr>
          <a:xfrm>
            <a:off x="308008" y="529391"/>
            <a:ext cx="8345104" cy="5324535"/>
          </a:xfrm>
          <a:prstGeom prst="rect">
            <a:avLst/>
          </a:prstGeom>
          <a:noFill/>
        </p:spPr>
        <p:txBody>
          <a:bodyPr wrap="square" rtlCol="0">
            <a:spAutoFit/>
          </a:bodyPr>
          <a:lstStyle/>
          <a:p>
            <a:r>
              <a:rPr lang="en-US" sz="1800" b="1" dirty="0">
                <a:latin typeface="Söhne"/>
              </a:rPr>
              <a:t>Deployment Steps:</a:t>
            </a:r>
          </a:p>
          <a:p>
            <a:endParaRPr lang="en-US" sz="1800" b="1" dirty="0">
              <a:latin typeface="Söhne"/>
            </a:endParaRPr>
          </a:p>
          <a:p>
            <a:r>
              <a:rPr lang="en-US" sz="1800" dirty="0">
                <a:latin typeface="Söhne"/>
              </a:rPr>
              <a:t>1. Set Up the Database:</a:t>
            </a:r>
          </a:p>
          <a:p>
            <a:r>
              <a:rPr lang="en-US" sz="1800" dirty="0">
                <a:latin typeface="Söhne"/>
              </a:rPr>
              <a:t>    - No database setup is required for this algorithm, as it focuses on retrieving weather data from the </a:t>
            </a:r>
            <a:r>
              <a:rPr lang="en-US" sz="1800" dirty="0" err="1">
                <a:latin typeface="Söhne"/>
              </a:rPr>
              <a:t>OpenWeatherMap</a:t>
            </a:r>
            <a:r>
              <a:rPr lang="en-US" sz="1800" dirty="0">
                <a:latin typeface="Söhne"/>
              </a:rPr>
              <a:t> API.</a:t>
            </a:r>
          </a:p>
          <a:p>
            <a:r>
              <a:rPr lang="en-US" sz="1800" dirty="0">
                <a:latin typeface="Söhne"/>
              </a:rPr>
              <a:t>2. Deploy Servlet and JSP Files:</a:t>
            </a:r>
          </a:p>
          <a:p>
            <a:r>
              <a:rPr lang="en-US" sz="1800" dirty="0">
                <a:latin typeface="Söhne"/>
              </a:rPr>
              <a:t>    - Save the provided Java Servlet code in a file (e.g., Myservlet.java).</a:t>
            </a:r>
          </a:p>
          <a:p>
            <a:r>
              <a:rPr lang="en-US" sz="1800" dirty="0">
                <a:latin typeface="Söhne"/>
              </a:rPr>
              <a:t>    - Ensure that the servlet is correctly mapped in the web.xml deployment descriptor.</a:t>
            </a:r>
          </a:p>
          <a:p>
            <a:r>
              <a:rPr lang="en-US" sz="1800" dirty="0">
                <a:latin typeface="Söhne"/>
              </a:rPr>
              <a:t>    - Deploy the WAR file to a servlet container like Apache Tomcat.</a:t>
            </a:r>
          </a:p>
          <a:p>
            <a:r>
              <a:rPr lang="en-US" sz="1800" dirty="0">
                <a:latin typeface="Söhne"/>
              </a:rPr>
              <a:t>3. Configure </a:t>
            </a:r>
            <a:r>
              <a:rPr lang="en-US" sz="1800" dirty="0" err="1">
                <a:latin typeface="Söhne"/>
              </a:rPr>
              <a:t>OpenWeatherMap</a:t>
            </a:r>
            <a:r>
              <a:rPr lang="en-US" sz="1800" dirty="0">
                <a:latin typeface="Söhne"/>
              </a:rPr>
              <a:t> API Key:</a:t>
            </a:r>
          </a:p>
          <a:p>
            <a:r>
              <a:rPr lang="en-US" sz="1800" dirty="0">
                <a:latin typeface="Söhne"/>
              </a:rPr>
              <a:t>    - Obtain an API key from </a:t>
            </a:r>
            <a:r>
              <a:rPr lang="en-US" sz="1800" dirty="0" err="1">
                <a:latin typeface="Söhne"/>
              </a:rPr>
              <a:t>OpenWeatherMap</a:t>
            </a:r>
            <a:r>
              <a:rPr lang="en-US" sz="1800" dirty="0">
                <a:latin typeface="Söhne"/>
              </a:rPr>
              <a:t> and replace the </a:t>
            </a:r>
            <a:r>
              <a:rPr lang="en-US" sz="1800" dirty="0" err="1">
                <a:latin typeface="Söhne"/>
              </a:rPr>
              <a:t>apikey</a:t>
            </a:r>
            <a:r>
              <a:rPr lang="en-US" sz="1800" dirty="0">
                <a:latin typeface="Söhne"/>
              </a:rPr>
              <a:t> variable in the   servlet code.</a:t>
            </a:r>
          </a:p>
          <a:p>
            <a:r>
              <a:rPr lang="en-US" sz="1800" dirty="0">
                <a:latin typeface="Söhne"/>
              </a:rPr>
              <a:t>4. Test the Application:</a:t>
            </a:r>
          </a:p>
          <a:p>
            <a:r>
              <a:rPr lang="en-US" sz="1800" dirty="0">
                <a:latin typeface="Söhne"/>
              </a:rPr>
              <a:t>    - Access the servlet endpoint (e.g., http://your_server/servlet-context/Myservlet) and test the weather data retrieval functionality.</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615459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B4A16-8300-48B0-BDC4-EA13A7FB449A}"/>
              </a:ext>
            </a:extLst>
          </p:cNvPr>
          <p:cNvSpPr>
            <a:spLocks noGrp="1"/>
          </p:cNvSpPr>
          <p:nvPr>
            <p:ph type="title"/>
          </p:nvPr>
        </p:nvSpPr>
        <p:spPr>
          <a:xfrm>
            <a:off x="311700" y="772284"/>
            <a:ext cx="8520600" cy="2808314"/>
          </a:xfrm>
        </p:spPr>
        <p:txBody>
          <a:bodyPr/>
          <a:lstStyle/>
          <a:p>
            <a:r>
              <a:rPr lang="en-US" sz="1800" dirty="0">
                <a:latin typeface="Söhne"/>
              </a:rPr>
              <a:t>5. Monitor and Maintain:</a:t>
            </a:r>
            <a:br>
              <a:rPr lang="en-US" sz="1800" dirty="0">
                <a:latin typeface="Söhne"/>
              </a:rPr>
            </a:br>
            <a:r>
              <a:rPr lang="en-US" sz="1800" dirty="0">
                <a:latin typeface="Söhne"/>
              </a:rPr>
              <a:t>    - Regularly monitor the application for errors.</a:t>
            </a:r>
            <a:br>
              <a:rPr lang="en-US" sz="1800" dirty="0">
                <a:latin typeface="Söhne"/>
              </a:rPr>
            </a:br>
            <a:r>
              <a:rPr lang="en-US" sz="1800" dirty="0">
                <a:latin typeface="Söhne"/>
              </a:rPr>
              <a:t>    - Ensure the API key is kept secure and updated if necessary.</a:t>
            </a:r>
            <a:br>
              <a:rPr lang="en-US" sz="1800" dirty="0">
                <a:latin typeface="Söhne"/>
              </a:rPr>
            </a:br>
            <a:r>
              <a:rPr lang="en-US" sz="1800" dirty="0">
                <a:latin typeface="Söhne"/>
              </a:rPr>
              <a:t>    - Keep your server software, including Java and servlet container, up to date.</a:t>
            </a:r>
            <a:br>
              <a:rPr lang="en-US" sz="1800" dirty="0">
                <a:latin typeface="Söhne"/>
              </a:rPr>
            </a:br>
            <a:br>
              <a:rPr lang="en-US" sz="1800" dirty="0">
                <a:latin typeface="Söhne"/>
              </a:rPr>
            </a:br>
            <a:r>
              <a:rPr lang="en-US" sz="1800" dirty="0">
                <a:latin typeface="Söhne"/>
              </a:rPr>
              <a:t>End Deployment</a:t>
            </a:r>
            <a:br>
              <a:rPr lang="en-US" sz="1400" dirty="0">
                <a:latin typeface="Söhne"/>
              </a:rPr>
            </a:br>
            <a:endParaRPr lang="en-IN" dirty="0"/>
          </a:p>
        </p:txBody>
      </p:sp>
    </p:spTree>
    <p:extLst>
      <p:ext uri="{BB962C8B-B14F-4D97-AF65-F5344CB8AC3E}">
        <p14:creationId xmlns:p14="http://schemas.microsoft.com/office/powerpoint/2010/main" val="36558362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Conclusion</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AD2B53AB-15FE-4FB2-90F9-3AF04A971CEB}"/>
              </a:ext>
            </a:extLst>
          </p:cNvPr>
          <p:cNvSpPr txBox="1"/>
          <p:nvPr/>
        </p:nvSpPr>
        <p:spPr>
          <a:xfrm>
            <a:off x="391885" y="1017725"/>
            <a:ext cx="8125098" cy="1415772"/>
          </a:xfrm>
          <a:prstGeom prst="rect">
            <a:avLst/>
          </a:prstGeom>
          <a:noFill/>
        </p:spPr>
        <p:txBody>
          <a:bodyPr wrap="square" rtlCol="0">
            <a:spAutoFit/>
          </a:bodyPr>
          <a:lstStyle/>
          <a:p>
            <a:r>
              <a:rPr lang="en-US" sz="1800" dirty="0">
                <a:latin typeface="Söhne"/>
              </a:rPr>
              <a:t>The proposed enhancements will transform </a:t>
            </a:r>
            <a:r>
              <a:rPr lang="en-US" sz="1800" dirty="0" err="1">
                <a:latin typeface="Söhne"/>
              </a:rPr>
              <a:t>WeatherMaster</a:t>
            </a:r>
            <a:r>
              <a:rPr lang="en-US" sz="1800" dirty="0">
                <a:latin typeface="Söhne"/>
              </a:rPr>
              <a:t> into a more reliable, user-friendly, and scalable weather application. Users will benefit from an improved UI/UX, faster performance, and increased security, making </a:t>
            </a:r>
            <a:r>
              <a:rPr lang="en-US" sz="1800" dirty="0" err="1">
                <a:latin typeface="Söhne"/>
              </a:rPr>
              <a:t>WeatherMaster</a:t>
            </a:r>
            <a:r>
              <a:rPr lang="en-US" sz="1800" dirty="0">
                <a:latin typeface="Söhne"/>
              </a:rPr>
              <a:t> a go-to platform for accurate and comprehensive weather insights.</a:t>
            </a:r>
          </a:p>
          <a:p>
            <a:endParaRPr lang="en-US" dirty="0"/>
          </a:p>
        </p:txBody>
      </p:sp>
    </p:spTree>
    <p:extLst>
      <p:ext uri="{BB962C8B-B14F-4D97-AF65-F5344CB8AC3E}">
        <p14:creationId xmlns:p14="http://schemas.microsoft.com/office/powerpoint/2010/main" val="2174784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Future Scope</a:t>
            </a:r>
            <a:endParaRPr lang="en-IN" sz="2400" b="1" dirty="0">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227A0C8-0B93-4E1F-9DEB-9FBDA4550EEC}"/>
              </a:ext>
            </a:extLst>
          </p:cNvPr>
          <p:cNvSpPr txBox="1"/>
          <p:nvPr/>
        </p:nvSpPr>
        <p:spPr>
          <a:xfrm>
            <a:off x="370985" y="1092055"/>
            <a:ext cx="8057170" cy="923330"/>
          </a:xfrm>
          <a:prstGeom prst="rect">
            <a:avLst/>
          </a:prstGeom>
          <a:noFill/>
        </p:spPr>
        <p:txBody>
          <a:bodyPr wrap="square" rtlCol="0">
            <a:spAutoFit/>
          </a:bodyPr>
          <a:lstStyle/>
          <a:p>
            <a:r>
              <a:rPr lang="en-US" sz="1800" dirty="0">
                <a:latin typeface="Söhne"/>
              </a:rPr>
              <a:t>Future developments could include integration with additional APIs for more diverse data, incorporating machine learning for improved weather predictions, and expanding the application to include additional features based on user feedback.</a:t>
            </a:r>
            <a:endParaRPr lang="en-IN" sz="1800" dirty="0">
              <a:latin typeface="Söhne"/>
            </a:endParaRPr>
          </a:p>
        </p:txBody>
      </p:sp>
    </p:spTree>
    <p:extLst>
      <p:ext uri="{BB962C8B-B14F-4D97-AF65-F5344CB8AC3E}">
        <p14:creationId xmlns:p14="http://schemas.microsoft.com/office/powerpoint/2010/main" val="7051142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44173" y="642794"/>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a:solidFill>
                  <a:srgbClr val="213163"/>
                </a:solidFill>
              </a:rPr>
              <a:t>Reference</a:t>
            </a:r>
            <a:endParaRPr lang="en-US" sz="1600"/>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48827" y="1020436"/>
            <a:ext cx="8572435" cy="2728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lvl="1" indent="-173736">
              <a:lnSpc>
                <a:spcPct val="107000"/>
              </a:lnSpc>
              <a:spcBef>
                <a:spcPts val="499"/>
              </a:spcBef>
              <a:buClr>
                <a:srgbClr val="213163"/>
              </a:buClr>
              <a:buFont typeface="Arial" panose="020B0604020202020204" pitchFamily="34" charset="0"/>
              <a:buChar char="•"/>
            </a:pPr>
            <a:r>
              <a:rPr lang="en-US" b="0" strike="noStrike" spc="-1" dirty="0">
                <a:solidFill>
                  <a:srgbClr val="0000FF"/>
                </a:solidFill>
                <a:latin typeface="+mn-lt"/>
                <a:cs typeface="Times New Roman"/>
              </a:rPr>
              <a:t>https://www.codementor.io/projects/web/weather-forecast-website-atx32lz7zb</a:t>
            </a:r>
          </a:p>
        </p:txBody>
      </p:sp>
    </p:spTree>
    <p:extLst>
      <p:ext uri="{BB962C8B-B14F-4D97-AF65-F5344CB8AC3E}">
        <p14:creationId xmlns:p14="http://schemas.microsoft.com/office/powerpoint/2010/main" val="37091900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9C8E1A-7E12-44AA-870B-2419E753CA47}"/>
              </a:ext>
            </a:extLst>
          </p:cNvPr>
          <p:cNvSpPr txBox="1"/>
          <p:nvPr/>
        </p:nvSpPr>
        <p:spPr>
          <a:xfrm flipH="1">
            <a:off x="427154" y="454587"/>
            <a:ext cx="2033888" cy="369332"/>
          </a:xfrm>
          <a:prstGeom prst="rect">
            <a:avLst/>
          </a:prstGeom>
          <a:noFill/>
        </p:spPr>
        <p:txBody>
          <a:bodyPr wrap="square" rtlCol="0">
            <a:spAutoFit/>
          </a:bodyPr>
          <a:lstStyle/>
          <a:p>
            <a:r>
              <a:rPr lang="en-IN" sz="1800" dirty="0">
                <a:latin typeface="Söhne"/>
              </a:rPr>
              <a:t>Outputs</a:t>
            </a:r>
            <a:r>
              <a:rPr lang="en-IN" dirty="0"/>
              <a:t>:</a:t>
            </a:r>
          </a:p>
        </p:txBody>
      </p:sp>
      <p:sp>
        <p:nvSpPr>
          <p:cNvPr id="5" name="TextBox 4">
            <a:extLst>
              <a:ext uri="{FF2B5EF4-FFF2-40B4-BE49-F238E27FC236}">
                <a16:creationId xmlns:a16="http://schemas.microsoft.com/office/drawing/2014/main" id="{CF0E66AF-FF03-4917-91C2-2052CC62A2E1}"/>
              </a:ext>
            </a:extLst>
          </p:cNvPr>
          <p:cNvSpPr txBox="1"/>
          <p:nvPr/>
        </p:nvSpPr>
        <p:spPr>
          <a:xfrm flipH="1">
            <a:off x="908739" y="823919"/>
            <a:ext cx="2033888" cy="369332"/>
          </a:xfrm>
          <a:prstGeom prst="rect">
            <a:avLst/>
          </a:prstGeom>
          <a:noFill/>
        </p:spPr>
        <p:txBody>
          <a:bodyPr wrap="square" rtlCol="0">
            <a:spAutoFit/>
          </a:bodyPr>
          <a:lstStyle/>
          <a:p>
            <a:r>
              <a:rPr lang="en-IN" sz="1800" dirty="0">
                <a:latin typeface="Söhne"/>
              </a:rPr>
              <a:t>HTML Page:</a:t>
            </a:r>
          </a:p>
        </p:txBody>
      </p:sp>
      <p:pic>
        <p:nvPicPr>
          <p:cNvPr id="6" name="Picture 5">
            <a:extLst>
              <a:ext uri="{FF2B5EF4-FFF2-40B4-BE49-F238E27FC236}">
                <a16:creationId xmlns:a16="http://schemas.microsoft.com/office/drawing/2014/main" id="{D5B1F3E5-A9C3-D890-B140-5147168B302D}"/>
              </a:ext>
            </a:extLst>
          </p:cNvPr>
          <p:cNvPicPr>
            <a:picLocks noChangeAspect="1"/>
          </p:cNvPicPr>
          <p:nvPr/>
        </p:nvPicPr>
        <p:blipFill>
          <a:blip r:embed="rId2"/>
          <a:stretch>
            <a:fillRect/>
          </a:stretch>
        </p:blipFill>
        <p:spPr>
          <a:xfrm>
            <a:off x="660442" y="1243583"/>
            <a:ext cx="7823116" cy="3485170"/>
          </a:xfrm>
          <a:prstGeom prst="rect">
            <a:avLst/>
          </a:prstGeom>
        </p:spPr>
      </p:pic>
    </p:spTree>
    <p:extLst>
      <p:ext uri="{BB962C8B-B14F-4D97-AF65-F5344CB8AC3E}">
        <p14:creationId xmlns:p14="http://schemas.microsoft.com/office/powerpoint/2010/main" val="3124143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68C23B5-D8C6-462E-B44A-12698B58639E}"/>
              </a:ext>
            </a:extLst>
          </p:cNvPr>
          <p:cNvSpPr txBox="1"/>
          <p:nvPr/>
        </p:nvSpPr>
        <p:spPr>
          <a:xfrm flipH="1">
            <a:off x="453280" y="608078"/>
            <a:ext cx="2033888" cy="369332"/>
          </a:xfrm>
          <a:prstGeom prst="rect">
            <a:avLst/>
          </a:prstGeom>
          <a:noFill/>
        </p:spPr>
        <p:txBody>
          <a:bodyPr wrap="square" rtlCol="0">
            <a:spAutoFit/>
          </a:bodyPr>
          <a:lstStyle/>
          <a:p>
            <a:r>
              <a:rPr lang="en-IN" sz="1800" dirty="0">
                <a:latin typeface="Söhne"/>
              </a:rPr>
              <a:t>JSP Page:</a:t>
            </a:r>
          </a:p>
        </p:txBody>
      </p:sp>
      <p:pic>
        <p:nvPicPr>
          <p:cNvPr id="4" name="Picture 3">
            <a:extLst>
              <a:ext uri="{FF2B5EF4-FFF2-40B4-BE49-F238E27FC236}">
                <a16:creationId xmlns:a16="http://schemas.microsoft.com/office/drawing/2014/main" id="{777E9D06-1F97-1191-4B6E-ADD299DA2502}"/>
              </a:ext>
            </a:extLst>
          </p:cNvPr>
          <p:cNvPicPr>
            <a:picLocks noChangeAspect="1"/>
          </p:cNvPicPr>
          <p:nvPr/>
        </p:nvPicPr>
        <p:blipFill>
          <a:blip r:embed="rId2"/>
          <a:stretch>
            <a:fillRect/>
          </a:stretch>
        </p:blipFill>
        <p:spPr>
          <a:xfrm>
            <a:off x="558703" y="1034886"/>
            <a:ext cx="8026594" cy="3657600"/>
          </a:xfrm>
          <a:prstGeom prst="rect">
            <a:avLst/>
          </a:prstGeom>
        </p:spPr>
      </p:pic>
    </p:spTree>
    <p:extLst>
      <p:ext uri="{BB962C8B-B14F-4D97-AF65-F5344CB8AC3E}">
        <p14:creationId xmlns:p14="http://schemas.microsoft.com/office/powerpoint/2010/main" val="6335135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43920C6-F17C-9BE4-32A8-CEBCE0D80D08}"/>
              </a:ext>
            </a:extLst>
          </p:cNvPr>
          <p:cNvPicPr>
            <a:picLocks noChangeAspect="1"/>
          </p:cNvPicPr>
          <p:nvPr/>
        </p:nvPicPr>
        <p:blipFill>
          <a:blip r:embed="rId2"/>
          <a:stretch>
            <a:fillRect/>
          </a:stretch>
        </p:blipFill>
        <p:spPr>
          <a:xfrm>
            <a:off x="639516" y="600892"/>
            <a:ext cx="7864968" cy="4054711"/>
          </a:xfrm>
          <a:prstGeom prst="rect">
            <a:avLst/>
          </a:prstGeom>
        </p:spPr>
      </p:pic>
    </p:spTree>
    <p:extLst>
      <p:ext uri="{BB962C8B-B14F-4D97-AF65-F5344CB8AC3E}">
        <p14:creationId xmlns:p14="http://schemas.microsoft.com/office/powerpoint/2010/main" val="2476206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488807" y="1232743"/>
            <a:ext cx="6935087" cy="2862322"/>
          </a:xfrm>
          <a:prstGeom prst="rect">
            <a:avLst/>
          </a:prstGeom>
          <a:noFill/>
        </p:spPr>
        <p:txBody>
          <a:bodyPr wrap="square">
            <a:spAutoFit/>
          </a:bodyPr>
          <a:lstStyle/>
          <a:p>
            <a:pPr marL="285750" indent="-285750">
              <a:buFont typeface="Arial" panose="020B0604020202020204" pitchFamily="34" charset="0"/>
              <a:buChar char="•"/>
            </a:pPr>
            <a:r>
              <a:rPr lang="en-US" sz="1800" dirty="0">
                <a:latin typeface="Arial"/>
                <a:ea typeface="+mn-lt"/>
                <a:cs typeface="Arial"/>
              </a:rPr>
              <a:t>Abstract     </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Problem Statement</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Aims, Objective &amp; Proposed System/Solution</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Arial"/>
              </a:rPr>
              <a:t>System Design/Architecture </a:t>
            </a:r>
            <a:endParaRPr lang="en-US" sz="1800" dirty="0">
              <a:latin typeface="Arial"/>
              <a:cs typeface="Arial"/>
            </a:endParaRPr>
          </a:p>
          <a:p>
            <a:pPr marL="285750" indent="-285750">
              <a:buFont typeface="Arial" panose="020B0604020202020204" pitchFamily="34" charset="0"/>
              <a:buChar char="•"/>
            </a:pPr>
            <a:r>
              <a:rPr lang="en-US" sz="1800" dirty="0">
                <a:latin typeface="Arial"/>
                <a:ea typeface="+mn-lt"/>
                <a:cs typeface="+mn-lt"/>
              </a:rPr>
              <a:t>System Development Approach (Technology Used) </a:t>
            </a:r>
          </a:p>
          <a:p>
            <a:pPr marL="285750" indent="-285750">
              <a:buFont typeface="Arial" panose="020B0604020202020204" pitchFamily="34" charset="0"/>
              <a:buChar char="•"/>
            </a:pPr>
            <a:r>
              <a:rPr lang="en-US" sz="1800" dirty="0">
                <a:latin typeface="Arial"/>
                <a:ea typeface="+mn-lt"/>
                <a:cs typeface="+mn-lt"/>
              </a:rPr>
              <a:t>Algorithm &amp; Deployment  </a:t>
            </a:r>
            <a:endParaRPr lang="en-US" sz="1800" dirty="0">
              <a:latin typeface="Arial"/>
              <a:cs typeface="Calibri"/>
            </a:endParaRPr>
          </a:p>
          <a:p>
            <a:pPr marL="285750" indent="-285750">
              <a:buFont typeface="Arial" panose="020B0604020202020204" pitchFamily="34" charset="0"/>
              <a:buChar char="•"/>
            </a:pPr>
            <a:r>
              <a:rPr lang="en-US" sz="1800" dirty="0">
                <a:latin typeface="Arial"/>
                <a:ea typeface="+mn-lt"/>
                <a:cs typeface="Arial"/>
              </a:rPr>
              <a:t>Conclusion</a:t>
            </a:r>
          </a:p>
          <a:p>
            <a:pPr marL="285750" indent="-285750">
              <a:buFont typeface="Arial" panose="020B0604020202020204" pitchFamily="34" charset="0"/>
              <a:buChar char="•"/>
            </a:pPr>
            <a:r>
              <a:rPr lang="en-US" sz="1800" dirty="0">
                <a:latin typeface="Arial"/>
                <a:ea typeface="+mn-lt"/>
                <a:cs typeface="Arial"/>
              </a:rPr>
              <a:t>Future Scope</a:t>
            </a:r>
            <a:endParaRPr lang="en-IN" sz="1800" dirty="0"/>
          </a:p>
          <a:p>
            <a:pPr marL="285750" indent="-285750">
              <a:buFont typeface="Arial" panose="020B0604020202020204" pitchFamily="34" charset="0"/>
              <a:buChar char="•"/>
            </a:pPr>
            <a:r>
              <a:rPr lang="en-US" sz="1800" dirty="0">
                <a:latin typeface="Arial"/>
                <a:ea typeface="+mn-lt"/>
                <a:cs typeface="Arial"/>
              </a:rPr>
              <a:t>References</a:t>
            </a:r>
          </a:p>
          <a:p>
            <a:pPr marL="285750" indent="-285750">
              <a:buFont typeface="Arial" panose="020B0604020202020204" pitchFamily="34" charset="0"/>
              <a:buChar char="•"/>
            </a:pPr>
            <a:r>
              <a:rPr lang="en-US" sz="1800" dirty="0">
                <a:ea typeface="+mn-lt"/>
              </a:rPr>
              <a:t>Images of the Project</a:t>
            </a:r>
            <a:endParaRPr lang="en-US" sz="1800" dirty="0">
              <a:latin typeface="Arial"/>
              <a:cs typeface="Arial"/>
            </a:endParaRPr>
          </a:p>
        </p:txBody>
      </p:sp>
    </p:spTree>
    <p:extLst>
      <p:ext uri="{BB962C8B-B14F-4D97-AF65-F5344CB8AC3E}">
        <p14:creationId xmlns:p14="http://schemas.microsoft.com/office/powerpoint/2010/main" val="125300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1AC745-596A-8339-5D9F-2B2BD8C2892C}"/>
              </a:ext>
            </a:extLst>
          </p:cNvPr>
          <p:cNvPicPr>
            <a:picLocks noChangeAspect="1"/>
          </p:cNvPicPr>
          <p:nvPr/>
        </p:nvPicPr>
        <p:blipFill>
          <a:blip r:embed="rId2"/>
          <a:stretch>
            <a:fillRect/>
          </a:stretch>
        </p:blipFill>
        <p:spPr>
          <a:xfrm>
            <a:off x="576472" y="825573"/>
            <a:ext cx="7876102" cy="3814354"/>
          </a:xfrm>
          <a:prstGeom prst="rect">
            <a:avLst/>
          </a:prstGeom>
        </p:spPr>
      </p:pic>
    </p:spTree>
    <p:extLst>
      <p:ext uri="{BB962C8B-B14F-4D97-AF65-F5344CB8AC3E}">
        <p14:creationId xmlns:p14="http://schemas.microsoft.com/office/powerpoint/2010/main" val="30351419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605F4E-5076-AE85-CCB4-771028BAF71A}"/>
              </a:ext>
            </a:extLst>
          </p:cNvPr>
          <p:cNvPicPr>
            <a:picLocks noChangeAspect="1"/>
          </p:cNvPicPr>
          <p:nvPr/>
        </p:nvPicPr>
        <p:blipFill>
          <a:blip r:embed="rId2"/>
          <a:stretch>
            <a:fillRect/>
          </a:stretch>
        </p:blipFill>
        <p:spPr>
          <a:xfrm>
            <a:off x="715902" y="815122"/>
            <a:ext cx="7712195" cy="3751653"/>
          </a:xfrm>
          <a:prstGeom prst="rect">
            <a:avLst/>
          </a:prstGeom>
        </p:spPr>
      </p:pic>
    </p:spTree>
    <p:extLst>
      <p:ext uri="{BB962C8B-B14F-4D97-AF65-F5344CB8AC3E}">
        <p14:creationId xmlns:p14="http://schemas.microsoft.com/office/powerpoint/2010/main" val="13860014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FEBF17-FF54-8A7C-9E13-47B197320250}"/>
              </a:ext>
            </a:extLst>
          </p:cNvPr>
          <p:cNvSpPr txBox="1"/>
          <p:nvPr/>
        </p:nvSpPr>
        <p:spPr>
          <a:xfrm>
            <a:off x="487244" y="755868"/>
            <a:ext cx="6352467" cy="1815882"/>
          </a:xfrm>
          <a:prstGeom prst="rect">
            <a:avLst/>
          </a:prstGeom>
          <a:noFill/>
        </p:spPr>
        <p:txBody>
          <a:bodyPr wrap="square">
            <a:spAutoFit/>
          </a:bodyPr>
          <a:lstStyle/>
          <a:p>
            <a:r>
              <a:rPr lang="en-IN" b="1" dirty="0"/>
              <a:t>GITHUB LINK </a:t>
            </a:r>
          </a:p>
          <a:p>
            <a:endParaRPr lang="en-IN" dirty="0"/>
          </a:p>
          <a:p>
            <a:r>
              <a:rPr lang="en-IN" dirty="0">
                <a:hlinkClick r:id="rId2"/>
              </a:rPr>
              <a:t>https://github.com/dinesh-1511/WeatherMasterApp</a:t>
            </a:r>
            <a:endParaRPr lang="en-IN" dirty="0"/>
          </a:p>
          <a:p>
            <a:endParaRPr lang="en-IN" dirty="0"/>
          </a:p>
          <a:p>
            <a:r>
              <a:rPr lang="en-IN" b="1" dirty="0"/>
              <a:t> VIDEO LINK</a:t>
            </a:r>
          </a:p>
          <a:p>
            <a:endParaRPr lang="en-IN" dirty="0"/>
          </a:p>
          <a:p>
            <a:r>
              <a:rPr lang="en-IN" dirty="0"/>
              <a:t> </a:t>
            </a:r>
            <a:r>
              <a:rPr lang="en-IN" dirty="0">
                <a:hlinkClick r:id="rId3"/>
              </a:rPr>
              <a:t>https://drive.google.com/file/d/1aYnd_-ab9tiGV5AGLrHEY5BVjNLWRl6k/view?usp=sharing</a:t>
            </a:r>
            <a:endParaRPr lang="en-IN" dirty="0"/>
          </a:p>
        </p:txBody>
      </p:sp>
    </p:spTree>
    <p:extLst>
      <p:ext uri="{BB962C8B-B14F-4D97-AF65-F5344CB8AC3E}">
        <p14:creationId xmlns:p14="http://schemas.microsoft.com/office/powerpoint/2010/main" val="35363899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t>Thank you!</a:t>
            </a:r>
          </a:p>
        </p:txBody>
      </p:sp>
    </p:spTree>
    <p:extLst>
      <p:ext uri="{BB962C8B-B14F-4D97-AF65-F5344CB8AC3E}">
        <p14:creationId xmlns:p14="http://schemas.microsoft.com/office/powerpoint/2010/main" val="1882378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Abstract</a:t>
            </a:r>
            <a:endParaRPr lang="en-IN" sz="2400" b="1" dirty="0">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1A68915F-7E3B-5BD9-37EA-42617EB20F8C}"/>
              </a:ext>
            </a:extLst>
          </p:cNvPr>
          <p:cNvSpPr txBox="1"/>
          <p:nvPr/>
        </p:nvSpPr>
        <p:spPr>
          <a:xfrm>
            <a:off x="186397" y="1017725"/>
            <a:ext cx="8771206" cy="2554545"/>
          </a:xfrm>
          <a:prstGeom prst="rect">
            <a:avLst/>
          </a:prstGeom>
          <a:noFill/>
        </p:spPr>
        <p:txBody>
          <a:bodyPr wrap="square" rtlCol="0">
            <a:spAutoFit/>
          </a:bodyPr>
          <a:lstStyle/>
          <a:p>
            <a:r>
              <a:rPr lang="en-US" sz="1600" b="0" i="0" dirty="0">
                <a:solidFill>
                  <a:schemeClr val="tx1"/>
                </a:solidFill>
                <a:effectLst/>
                <a:latin typeface="+mn-lt"/>
              </a:rPr>
              <a:t>The </a:t>
            </a:r>
            <a:r>
              <a:rPr lang="en-US" sz="1600" b="1" i="0" dirty="0">
                <a:solidFill>
                  <a:schemeClr val="tx1"/>
                </a:solidFill>
                <a:effectLst/>
                <a:latin typeface="+mn-lt"/>
              </a:rPr>
              <a:t>Weather Report application</a:t>
            </a:r>
            <a:r>
              <a:rPr lang="en-US" sz="1600" b="0" i="0" dirty="0">
                <a:solidFill>
                  <a:schemeClr val="tx1"/>
                </a:solidFill>
                <a:effectLst/>
                <a:latin typeface="+mn-lt"/>
              </a:rPr>
              <a:t> is a web-based platform that provides users with comprehensive weather forecasts for various locations. Developed using </a:t>
            </a:r>
            <a:r>
              <a:rPr lang="en-US" sz="1600" b="1" i="0" dirty="0">
                <a:solidFill>
                  <a:schemeClr val="tx1"/>
                </a:solidFill>
                <a:effectLst/>
                <a:latin typeface="+mn-lt"/>
              </a:rPr>
              <a:t>Android Studio</a:t>
            </a:r>
            <a:r>
              <a:rPr lang="en-US" sz="1600" b="0" i="0" dirty="0">
                <a:solidFill>
                  <a:schemeClr val="tx1"/>
                </a:solidFill>
                <a:effectLst/>
                <a:latin typeface="+mn-lt"/>
              </a:rPr>
              <a:t>, the app leverages historical data and extracts information from the </a:t>
            </a:r>
            <a:r>
              <a:rPr lang="en-US" sz="1600" b="1" i="0" dirty="0" err="1">
                <a:solidFill>
                  <a:schemeClr val="tx1"/>
                </a:solidFill>
                <a:effectLst/>
                <a:latin typeface="+mn-lt"/>
              </a:rPr>
              <a:t>OpenWeathermap</a:t>
            </a:r>
            <a:r>
              <a:rPr lang="en-US" sz="1600" b="1" i="0" dirty="0">
                <a:solidFill>
                  <a:schemeClr val="tx1"/>
                </a:solidFill>
                <a:effectLst/>
                <a:latin typeface="+mn-lt"/>
              </a:rPr>
              <a:t> API</a:t>
            </a:r>
            <a:r>
              <a:rPr lang="en-US" sz="1600" b="0" i="0" dirty="0">
                <a:solidFill>
                  <a:schemeClr val="tx1"/>
                </a:solidFill>
                <a:effectLst/>
                <a:latin typeface="+mn-lt"/>
              </a:rPr>
              <a:t> to predict weather conditions.</a:t>
            </a:r>
          </a:p>
          <a:p>
            <a:pPr algn="l"/>
            <a:r>
              <a:rPr lang="en-US" sz="1600" b="0" i="0" dirty="0">
                <a:solidFill>
                  <a:schemeClr val="tx1"/>
                </a:solidFill>
                <a:effectLst/>
                <a:latin typeface="-apple-system"/>
              </a:rPr>
              <a:t>Notable features include:</a:t>
            </a:r>
          </a:p>
          <a:p>
            <a:pPr algn="l">
              <a:buFont typeface="+mj-lt"/>
              <a:buAutoNum type="arabicPeriod"/>
            </a:pPr>
            <a:r>
              <a:rPr lang="en-US" sz="1600" b="1" i="0" dirty="0">
                <a:solidFill>
                  <a:schemeClr val="tx1"/>
                </a:solidFill>
                <a:effectLst/>
                <a:latin typeface="-apple-system"/>
              </a:rPr>
              <a:t>Forecasting</a:t>
            </a:r>
            <a:r>
              <a:rPr lang="en-US" sz="1600" b="0" i="0" dirty="0">
                <a:solidFill>
                  <a:schemeClr val="tx1"/>
                </a:solidFill>
                <a:effectLst/>
                <a:latin typeface="-apple-system"/>
              </a:rPr>
              <a:t>: Users can access detailed weather reports for any location.</a:t>
            </a:r>
          </a:p>
          <a:p>
            <a:pPr algn="l">
              <a:buFont typeface="+mj-lt"/>
              <a:buAutoNum type="arabicPeriod"/>
            </a:pPr>
            <a:r>
              <a:rPr lang="en-US" sz="1600" b="1" i="0" dirty="0">
                <a:solidFill>
                  <a:schemeClr val="tx1"/>
                </a:solidFill>
                <a:effectLst/>
                <a:latin typeface="-apple-system"/>
              </a:rPr>
              <a:t>Comparison</a:t>
            </a:r>
            <a:r>
              <a:rPr lang="en-US" sz="1600" b="0" i="0" dirty="0">
                <a:solidFill>
                  <a:schemeClr val="tx1"/>
                </a:solidFill>
                <a:effectLst/>
                <a:latin typeface="-apple-system"/>
              </a:rPr>
              <a:t>: The app allows users to compare weather conditions between two different places.</a:t>
            </a:r>
          </a:p>
          <a:p>
            <a:pPr algn="l">
              <a:buFont typeface="+mj-lt"/>
              <a:buAutoNum type="arabicPeriod"/>
            </a:pPr>
            <a:r>
              <a:rPr lang="en-US" sz="1600" b="1" i="0" dirty="0">
                <a:solidFill>
                  <a:schemeClr val="tx1"/>
                </a:solidFill>
                <a:effectLst/>
                <a:latin typeface="-apple-system"/>
              </a:rPr>
              <a:t>Current News</a:t>
            </a:r>
            <a:r>
              <a:rPr lang="en-US" sz="1600" b="0" i="0" dirty="0">
                <a:solidFill>
                  <a:schemeClr val="tx1"/>
                </a:solidFill>
                <a:effectLst/>
                <a:latin typeface="-apple-system"/>
              </a:rPr>
              <a:t>: It keeps users informed about global weather news.</a:t>
            </a:r>
          </a:p>
          <a:p>
            <a:pPr algn="l"/>
            <a:endParaRPr lang="en-US" sz="1600" b="0" i="0" dirty="0">
              <a:solidFill>
                <a:schemeClr val="tx1"/>
              </a:solidFill>
              <a:effectLst/>
              <a:latin typeface="-apple-system"/>
            </a:endParaRPr>
          </a:p>
          <a:p>
            <a:endParaRPr lang="en-US" sz="1600" dirty="0">
              <a:solidFill>
                <a:schemeClr val="tx1"/>
              </a:solidFill>
              <a:latin typeface="+mn-lt"/>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u="sng" dirty="0">
                <a:solidFill>
                  <a:srgbClr val="002060"/>
                </a:solidFill>
                <a:latin typeface="Arial" panose="020B0604020202020204" pitchFamily="34" charset="0"/>
                <a:cs typeface="Arial" panose="020B0604020202020204" pitchFamily="34" charset="0"/>
              </a:rPr>
              <a:t>Problem</a:t>
            </a:r>
            <a:r>
              <a:rPr lang="en-US" sz="1400" b="1" u="sng" dirty="0">
                <a:solidFill>
                  <a:schemeClr val="accent1"/>
                </a:solidFill>
                <a:latin typeface="Arial" panose="020B0604020202020204" pitchFamily="34" charset="0"/>
                <a:cs typeface="Arial" panose="020B0604020202020204" pitchFamily="34" charset="0"/>
              </a:rPr>
              <a:t> </a:t>
            </a:r>
            <a:r>
              <a:rPr lang="en-US" sz="2400" b="1" u="sng" dirty="0">
                <a:solidFill>
                  <a:srgbClr val="002060"/>
                </a:solidFill>
                <a:latin typeface="Arial" panose="020B0604020202020204" pitchFamily="34" charset="0"/>
                <a:cs typeface="Arial" panose="020B0604020202020204" pitchFamily="34" charset="0"/>
              </a:rPr>
              <a:t>Statement</a:t>
            </a:r>
            <a:endParaRPr lang="en-IN" sz="2400" b="1" u="sng"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53A02C85-1178-F38A-7653-624E03587BF7}"/>
              </a:ext>
            </a:extLst>
          </p:cNvPr>
          <p:cNvSpPr txBox="1"/>
          <p:nvPr/>
        </p:nvSpPr>
        <p:spPr>
          <a:xfrm>
            <a:off x="123896" y="1117002"/>
            <a:ext cx="8685695" cy="2031325"/>
          </a:xfrm>
          <a:prstGeom prst="rect">
            <a:avLst/>
          </a:prstGeom>
          <a:noFill/>
        </p:spPr>
        <p:txBody>
          <a:bodyPr wrap="square" rtlCol="0">
            <a:spAutoFit/>
          </a:bodyPr>
          <a:lstStyle/>
          <a:p>
            <a:r>
              <a:rPr lang="en-US" sz="1800">
                <a:solidFill>
                  <a:schemeClr val="tx1"/>
                </a:solidFill>
                <a:latin typeface="Söhne"/>
              </a:rPr>
              <a:t>Inaccurate </a:t>
            </a:r>
            <a:r>
              <a:rPr lang="en-US" sz="1800" dirty="0">
                <a:solidFill>
                  <a:schemeClr val="tx1"/>
                </a:solidFill>
                <a:latin typeface="Söhne"/>
              </a:rPr>
              <a:t>forecasts and limited personalization have led to user frustration, emphasizing the need for precise, location-specific predictions tailored to individual preferences. The complexity of user interfaces, coupled with slow loading times, poses obstacles for seamless navigation, particularly impacting users with limited technological expertise or in areas with slower internet connectivity. Furthermore, a lack of advanced meteorological data and inadequate severe weather alerts undermines the app's utility, especially for users seeking detailed information for informed decision-making.</a:t>
            </a:r>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DBB60-3489-C70E-E0A6-2C0A7BC994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Aim and Objective</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906E7BB6-398D-482E-AC32-ADDABC3C2EAB}"/>
              </a:ext>
            </a:extLst>
          </p:cNvPr>
          <p:cNvSpPr txBox="1"/>
          <p:nvPr/>
        </p:nvSpPr>
        <p:spPr>
          <a:xfrm>
            <a:off x="171778" y="906690"/>
            <a:ext cx="8520600" cy="3693319"/>
          </a:xfrm>
          <a:prstGeom prst="rect">
            <a:avLst/>
          </a:prstGeom>
          <a:noFill/>
        </p:spPr>
        <p:txBody>
          <a:bodyPr wrap="square" rtlCol="0">
            <a:spAutoFit/>
          </a:bodyPr>
          <a:lstStyle/>
          <a:p>
            <a:pPr algn="thaiDist"/>
            <a:r>
              <a:rPr lang="en-US" sz="1800" b="1" dirty="0">
                <a:latin typeface="Söhne"/>
              </a:rPr>
              <a:t>     Aim:</a:t>
            </a:r>
          </a:p>
          <a:p>
            <a:pPr marL="285750" indent="-285750" algn="thaiDist">
              <a:buFont typeface="Arial" panose="020B0604020202020204" pitchFamily="34" charset="0"/>
              <a:buChar char="•"/>
            </a:pPr>
            <a:r>
              <a:rPr lang="en-US" sz="1800" b="1" dirty="0">
                <a:latin typeface="Söhne"/>
              </a:rPr>
              <a:t>Enhance User Experience: </a:t>
            </a:r>
            <a:r>
              <a:rPr lang="en-US" sz="1800" dirty="0">
                <a:latin typeface="Söhne"/>
              </a:rPr>
              <a:t>Improve the user interface and experience to make </a:t>
            </a:r>
            <a:r>
              <a:rPr lang="en-US" sz="1800" dirty="0" err="1">
                <a:latin typeface="Söhne"/>
              </a:rPr>
              <a:t>WeatherMaster</a:t>
            </a:r>
            <a:r>
              <a:rPr lang="en-US" sz="1800" dirty="0">
                <a:latin typeface="Söhne"/>
              </a:rPr>
              <a:t> intuitive, visually appealing, and user-friendly.</a:t>
            </a:r>
          </a:p>
          <a:p>
            <a:pPr marL="285750" indent="-285750" algn="thaiDist">
              <a:buFont typeface="Arial" panose="020B0604020202020204" pitchFamily="34" charset="0"/>
              <a:buChar char="•"/>
            </a:pPr>
            <a:r>
              <a:rPr lang="en-US" sz="1800" b="1" dirty="0">
                <a:latin typeface="Söhne"/>
              </a:rPr>
              <a:t>Optimize Performance: </a:t>
            </a:r>
            <a:r>
              <a:rPr lang="en-US" sz="1800" dirty="0">
                <a:latin typeface="Söhne"/>
              </a:rPr>
              <a:t>Boost the application's speed and responsiveness, especially when dealing with real-time weather data for a large number of cities.</a:t>
            </a:r>
          </a:p>
          <a:p>
            <a:pPr marL="285750" indent="-285750" algn="thaiDist">
              <a:buFont typeface="Arial" panose="020B0604020202020204" pitchFamily="34" charset="0"/>
              <a:buChar char="•"/>
            </a:pPr>
            <a:r>
              <a:rPr lang="en-US" sz="1800" b="1" dirty="0">
                <a:latin typeface="Söhne"/>
              </a:rPr>
              <a:t>Ensure Compatibility: </a:t>
            </a:r>
            <a:r>
              <a:rPr lang="en-US" sz="1800" dirty="0">
                <a:latin typeface="Söhne"/>
              </a:rPr>
              <a:t>Ensure consistent functionality and appearance by testing </a:t>
            </a:r>
            <a:r>
              <a:rPr lang="en-US" sz="1800" dirty="0" err="1">
                <a:latin typeface="Söhne"/>
              </a:rPr>
              <a:t>WeatherMaster</a:t>
            </a:r>
            <a:r>
              <a:rPr lang="en-US" sz="1800" dirty="0">
                <a:latin typeface="Söhne"/>
              </a:rPr>
              <a:t> across different web browsers.</a:t>
            </a:r>
          </a:p>
          <a:p>
            <a:pPr marL="285750" indent="-285750" algn="thaiDist">
              <a:buFont typeface="Arial" panose="020B0604020202020204" pitchFamily="34" charset="0"/>
              <a:buChar char="•"/>
            </a:pPr>
            <a:r>
              <a:rPr lang="en-US" sz="1800" b="1" dirty="0">
                <a:latin typeface="Söhne"/>
              </a:rPr>
              <a:t>Mobile Responsiveness: </a:t>
            </a:r>
            <a:r>
              <a:rPr lang="en-US" sz="1800" dirty="0">
                <a:latin typeface="Söhne"/>
              </a:rPr>
              <a:t>Guarantee the application functions seamlessly on various devices, including smartphones and tablets.</a:t>
            </a:r>
          </a:p>
          <a:p>
            <a:pPr marL="285750" indent="-285750" algn="thaiDist">
              <a:buFont typeface="Arial" panose="020B0604020202020204" pitchFamily="34" charset="0"/>
              <a:buChar char="•"/>
            </a:pPr>
            <a:r>
              <a:rPr lang="en-US" sz="1800" b="1" dirty="0">
                <a:latin typeface="Söhne"/>
              </a:rPr>
              <a:t>Ensure Data Accuracy and Reliability: </a:t>
            </a:r>
            <a:r>
              <a:rPr lang="en-US" sz="1800" dirty="0">
                <a:latin typeface="Söhne"/>
              </a:rPr>
              <a:t>Regularly validate weather data from the </a:t>
            </a:r>
            <a:r>
              <a:rPr lang="en-US" sz="1800" dirty="0" err="1">
                <a:latin typeface="Söhne"/>
              </a:rPr>
              <a:t>OpenWeatherMap</a:t>
            </a:r>
            <a:r>
              <a:rPr lang="en-US" sz="1800" dirty="0">
                <a:latin typeface="Söhne"/>
              </a:rPr>
              <a:t> API and implement error-handling mechanisms.</a:t>
            </a:r>
          </a:p>
          <a:p>
            <a:pPr marL="285750" indent="-285750" algn="thaiDist">
              <a:buFont typeface="Arial" panose="020B0604020202020204" pitchFamily="34" charset="0"/>
              <a:buChar char="•"/>
            </a:pPr>
            <a:r>
              <a:rPr lang="en-US" sz="1800" b="1" dirty="0">
                <a:latin typeface="Söhne"/>
              </a:rPr>
              <a:t>Strengthen Security: </a:t>
            </a:r>
            <a:r>
              <a:rPr lang="en-US" sz="1800" dirty="0">
                <a:latin typeface="Söhne"/>
              </a:rPr>
              <a:t>Review and enhance the security of the application to protect user data and interactions with external APIs.</a:t>
            </a:r>
            <a:endParaRPr lang="en-IN" sz="1800" dirty="0">
              <a:latin typeface="Söhne"/>
            </a:endParaRPr>
          </a:p>
        </p:txBody>
      </p:sp>
    </p:spTree>
    <p:extLst>
      <p:ext uri="{BB962C8B-B14F-4D97-AF65-F5344CB8AC3E}">
        <p14:creationId xmlns:p14="http://schemas.microsoft.com/office/powerpoint/2010/main" val="2773291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21838DE-925F-4344-B231-6F69EFA68BDB}"/>
              </a:ext>
            </a:extLst>
          </p:cNvPr>
          <p:cNvSpPr txBox="1"/>
          <p:nvPr/>
        </p:nvSpPr>
        <p:spPr>
          <a:xfrm>
            <a:off x="271707" y="658368"/>
            <a:ext cx="8313202" cy="3970318"/>
          </a:xfrm>
          <a:prstGeom prst="rect">
            <a:avLst/>
          </a:prstGeom>
          <a:noFill/>
        </p:spPr>
        <p:txBody>
          <a:bodyPr wrap="square" rtlCol="0">
            <a:spAutoFit/>
          </a:bodyPr>
          <a:lstStyle/>
          <a:p>
            <a:r>
              <a:rPr lang="en-US" sz="1800" b="1" dirty="0">
                <a:latin typeface="Söhne"/>
              </a:rPr>
              <a:t>Objectives:</a:t>
            </a:r>
          </a:p>
          <a:p>
            <a:endParaRPr lang="en-US" sz="1800" b="1" dirty="0">
              <a:latin typeface="Söhne"/>
            </a:endParaRPr>
          </a:p>
          <a:p>
            <a:pPr marL="285750" indent="-285750" algn="just">
              <a:buFont typeface="Arial" panose="020B0604020202020204" pitchFamily="34" charset="0"/>
              <a:buChar char="•"/>
            </a:pPr>
            <a:r>
              <a:rPr lang="en-US" sz="1800" b="1" dirty="0">
                <a:latin typeface="Söhne"/>
              </a:rPr>
              <a:t>Refine UI/UX: </a:t>
            </a:r>
            <a:r>
              <a:rPr lang="en-US" sz="1800" dirty="0">
                <a:latin typeface="Söhne"/>
              </a:rPr>
              <a:t>Evaluate and redesign the user interface for a seamless and visually appealing experience.</a:t>
            </a:r>
          </a:p>
          <a:p>
            <a:pPr marL="285750" indent="-285750" algn="just">
              <a:buFont typeface="Arial" panose="020B0604020202020204" pitchFamily="34" charset="0"/>
              <a:buChar char="•"/>
            </a:pPr>
            <a:r>
              <a:rPr lang="en-US" sz="1800" b="1" dirty="0">
                <a:latin typeface="Söhne"/>
              </a:rPr>
              <a:t>Optimize Performance: </a:t>
            </a:r>
            <a:r>
              <a:rPr lang="en-US" sz="1800" dirty="0">
                <a:latin typeface="Söhne"/>
              </a:rPr>
              <a:t>Assess and enhance application speed and responsiveness, focusing on real-time weather data handling.</a:t>
            </a:r>
          </a:p>
          <a:p>
            <a:pPr marL="285750" indent="-285750" algn="just">
              <a:buFont typeface="Arial" panose="020B0604020202020204" pitchFamily="34" charset="0"/>
              <a:buChar char="•"/>
            </a:pPr>
            <a:r>
              <a:rPr lang="en-US" sz="1800" b="1" dirty="0">
                <a:latin typeface="Söhne"/>
              </a:rPr>
              <a:t>Cross-Browser Compatibility: </a:t>
            </a:r>
            <a:r>
              <a:rPr lang="en-US" sz="1800" dirty="0">
                <a:latin typeface="Söhne"/>
              </a:rPr>
              <a:t>Test and address any compatibility issues across various web browsers.</a:t>
            </a:r>
          </a:p>
          <a:p>
            <a:pPr marL="285750" indent="-285750" algn="just">
              <a:buFont typeface="Arial" panose="020B0604020202020204" pitchFamily="34" charset="0"/>
              <a:buChar char="•"/>
            </a:pPr>
            <a:r>
              <a:rPr lang="en-US" sz="1800" b="1" dirty="0">
                <a:latin typeface="Söhne"/>
              </a:rPr>
              <a:t>Mobile Responsiveness: </a:t>
            </a:r>
            <a:r>
              <a:rPr lang="en-US" sz="1800" dirty="0">
                <a:latin typeface="Söhne"/>
              </a:rPr>
              <a:t>Implement responsive design practices to ensure compatibility with different devices.</a:t>
            </a:r>
          </a:p>
          <a:p>
            <a:pPr marL="285750" indent="-285750" algn="just">
              <a:buFont typeface="Arial" panose="020B0604020202020204" pitchFamily="34" charset="0"/>
              <a:buChar char="•"/>
            </a:pPr>
            <a:r>
              <a:rPr lang="en-US" sz="1800" b="1" dirty="0">
                <a:latin typeface="Söhne"/>
              </a:rPr>
              <a:t>Data Validation</a:t>
            </a:r>
            <a:r>
              <a:rPr lang="en-US" sz="1800" dirty="0">
                <a:latin typeface="Söhne"/>
              </a:rPr>
              <a:t>: Regularly validate weather data from the </a:t>
            </a:r>
            <a:r>
              <a:rPr lang="en-US" sz="1800" dirty="0" err="1">
                <a:latin typeface="Söhne"/>
              </a:rPr>
              <a:t>OpenWeatherMap</a:t>
            </a:r>
            <a:r>
              <a:rPr lang="en-US" sz="1800" dirty="0">
                <a:latin typeface="Söhne"/>
              </a:rPr>
              <a:t> API and implement error-handling mechanisms.</a:t>
            </a:r>
          </a:p>
          <a:p>
            <a:pPr marL="285750" indent="-285750" algn="just">
              <a:buFont typeface="Arial" panose="020B0604020202020204" pitchFamily="34" charset="0"/>
              <a:buChar char="•"/>
            </a:pPr>
            <a:r>
              <a:rPr lang="en-US" sz="1800" b="1" dirty="0">
                <a:latin typeface="Söhne"/>
              </a:rPr>
              <a:t>Security Enhancement: </a:t>
            </a:r>
            <a:r>
              <a:rPr lang="en-US" sz="1800" dirty="0">
                <a:latin typeface="Söhne"/>
              </a:rPr>
              <a:t>Review and implement secure coding practices to protect user data and external API interactions.</a:t>
            </a:r>
            <a:endParaRPr lang="en-IN" sz="1800" dirty="0">
              <a:latin typeface="Söhne"/>
            </a:endParaRPr>
          </a:p>
        </p:txBody>
      </p:sp>
    </p:spTree>
    <p:extLst>
      <p:ext uri="{BB962C8B-B14F-4D97-AF65-F5344CB8AC3E}">
        <p14:creationId xmlns:p14="http://schemas.microsoft.com/office/powerpoint/2010/main" val="30902556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700" y="450251"/>
            <a:ext cx="8520600" cy="572700"/>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Proposed Solution</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1C5EF02B-13B3-4189-B5A1-409A7836BCC0}"/>
              </a:ext>
            </a:extLst>
          </p:cNvPr>
          <p:cNvSpPr txBox="1"/>
          <p:nvPr/>
        </p:nvSpPr>
        <p:spPr>
          <a:xfrm>
            <a:off x="311700" y="1094422"/>
            <a:ext cx="8299335" cy="1477328"/>
          </a:xfrm>
          <a:prstGeom prst="rect">
            <a:avLst/>
          </a:prstGeom>
          <a:noFill/>
        </p:spPr>
        <p:txBody>
          <a:bodyPr wrap="square" rtlCol="0">
            <a:spAutoFit/>
          </a:bodyPr>
          <a:lstStyle/>
          <a:p>
            <a:r>
              <a:rPr lang="en-US" sz="1800" dirty="0">
                <a:latin typeface="Söhne"/>
              </a:rPr>
              <a:t>The proposed system involves a comprehensive redesign and optimization of the </a:t>
            </a:r>
            <a:r>
              <a:rPr lang="en-US" sz="1800" dirty="0" err="1">
                <a:latin typeface="Söhne"/>
              </a:rPr>
              <a:t>WeatherMaster</a:t>
            </a:r>
            <a:r>
              <a:rPr lang="en-US" sz="1800" dirty="0">
                <a:latin typeface="Söhne"/>
              </a:rPr>
              <a:t> application. Key steps include refining the UI/UX, optimizing performance, ensuring compatibility across browsers, implementing responsive design, validating data accuracy, enhancing security measures, planning for scalability, and improving documentation and coding standards.</a:t>
            </a:r>
            <a:endParaRPr lang="en-IN" sz="1800" dirty="0">
              <a:latin typeface="Söhne"/>
            </a:endParaRPr>
          </a:p>
        </p:txBody>
      </p:sp>
    </p:spTree>
    <p:extLst>
      <p:ext uri="{BB962C8B-B14F-4D97-AF65-F5344CB8AC3E}">
        <p14:creationId xmlns:p14="http://schemas.microsoft.com/office/powerpoint/2010/main" val="3754400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Architecture</a:t>
            </a:r>
          </a:p>
        </p:txBody>
      </p:sp>
      <p:pic>
        <p:nvPicPr>
          <p:cNvPr id="2" name="Picture 1">
            <a:extLst>
              <a:ext uri="{FF2B5EF4-FFF2-40B4-BE49-F238E27FC236}">
                <a16:creationId xmlns:a16="http://schemas.microsoft.com/office/drawing/2014/main" id="{12C14F04-A49A-4CCB-ABFC-C8333D8C6EB9}"/>
              </a:ext>
            </a:extLst>
          </p:cNvPr>
          <p:cNvPicPr>
            <a:picLocks noChangeAspect="1"/>
          </p:cNvPicPr>
          <p:nvPr/>
        </p:nvPicPr>
        <p:blipFill>
          <a:blip r:embed="rId2"/>
          <a:stretch>
            <a:fillRect/>
          </a:stretch>
        </p:blipFill>
        <p:spPr>
          <a:xfrm>
            <a:off x="923217" y="1301060"/>
            <a:ext cx="6459909" cy="3020134"/>
          </a:xfrm>
          <a:prstGeom prst="rect">
            <a:avLst/>
          </a:prstGeom>
        </p:spPr>
      </p:pic>
    </p:spTree>
    <p:extLst>
      <p:ext uri="{BB962C8B-B14F-4D97-AF65-F5344CB8AC3E}">
        <p14:creationId xmlns:p14="http://schemas.microsoft.com/office/powerpoint/2010/main" val="167368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78E5F-86A5-ECAF-68D6-5878ABFD3AE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Deployment Approach</a:t>
            </a:r>
            <a:endParaRPr lang="en-IN" sz="2400" b="1" dirty="0">
              <a:solidFill>
                <a:srgbClr val="002060"/>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FEF17A35-E1E3-4900-A047-B5BA6C264DC8}"/>
              </a:ext>
            </a:extLst>
          </p:cNvPr>
          <p:cNvSpPr txBox="1"/>
          <p:nvPr/>
        </p:nvSpPr>
        <p:spPr>
          <a:xfrm>
            <a:off x="316925" y="1017725"/>
            <a:ext cx="8344553" cy="2031325"/>
          </a:xfrm>
          <a:prstGeom prst="rect">
            <a:avLst/>
          </a:prstGeom>
          <a:noFill/>
        </p:spPr>
        <p:txBody>
          <a:bodyPr wrap="square" rtlCol="0">
            <a:spAutoFit/>
          </a:bodyPr>
          <a:lstStyle/>
          <a:p>
            <a:pPr>
              <a:lnSpc>
                <a:spcPct val="150000"/>
              </a:lnSpc>
            </a:pPr>
            <a:r>
              <a:rPr lang="en-IN" sz="1800" dirty="0">
                <a:latin typeface="Söhne"/>
              </a:rPr>
              <a:t>Technologies are used:</a:t>
            </a:r>
          </a:p>
          <a:p>
            <a:pPr marL="285750" indent="-285750">
              <a:lnSpc>
                <a:spcPct val="150000"/>
              </a:lnSpc>
              <a:buFont typeface="Arial" panose="020B0604020202020204" pitchFamily="34" charset="0"/>
              <a:buChar char="•"/>
            </a:pPr>
            <a:r>
              <a:rPr lang="en-IN" sz="1800" b="1" dirty="0">
                <a:latin typeface="Söhne"/>
              </a:rPr>
              <a:t>Frontend: </a:t>
            </a:r>
            <a:r>
              <a:rPr lang="en-IN" sz="1800" dirty="0">
                <a:latin typeface="Söhne"/>
              </a:rPr>
              <a:t>HTML, CSS, JavaScript, responsive design principles.</a:t>
            </a:r>
          </a:p>
          <a:p>
            <a:pPr marL="285750" indent="-285750">
              <a:buFont typeface="Arial" panose="020B0604020202020204" pitchFamily="34" charset="0"/>
              <a:buChar char="•"/>
            </a:pPr>
            <a:r>
              <a:rPr lang="en-IN" sz="1800" b="1" dirty="0">
                <a:latin typeface="Söhne"/>
              </a:rPr>
              <a:t>Backend: </a:t>
            </a:r>
            <a:r>
              <a:rPr lang="en-IN" sz="1800" dirty="0">
                <a:latin typeface="Söhne"/>
              </a:rPr>
              <a:t>Java, Servlets, JSP for dynamic content generation.</a:t>
            </a:r>
          </a:p>
          <a:p>
            <a:pPr marL="285750" indent="-285750">
              <a:buFont typeface="Arial" panose="020B0604020202020204" pitchFamily="34" charset="0"/>
              <a:buChar char="•"/>
            </a:pPr>
            <a:r>
              <a:rPr lang="en-IN" sz="1800" b="1" dirty="0">
                <a:latin typeface="Söhne"/>
              </a:rPr>
              <a:t>Database: </a:t>
            </a:r>
            <a:r>
              <a:rPr lang="en-IN" sz="1800" dirty="0">
                <a:latin typeface="Söhne"/>
              </a:rPr>
              <a:t>Optimize database queries for efficiency.</a:t>
            </a:r>
          </a:p>
          <a:p>
            <a:pPr marL="285750" indent="-285750">
              <a:buFont typeface="Arial" panose="020B0604020202020204" pitchFamily="34" charset="0"/>
              <a:buChar char="•"/>
            </a:pPr>
            <a:r>
              <a:rPr lang="en-IN" sz="1800" b="1" dirty="0">
                <a:latin typeface="Söhne"/>
              </a:rPr>
              <a:t>API Integration: </a:t>
            </a:r>
            <a:r>
              <a:rPr lang="en-IN" sz="1800" dirty="0" err="1">
                <a:latin typeface="Söhne"/>
              </a:rPr>
              <a:t>OpenWeatherMap</a:t>
            </a:r>
            <a:r>
              <a:rPr lang="en-IN" sz="1800" dirty="0">
                <a:latin typeface="Söhne"/>
              </a:rPr>
              <a:t> API for weather data.</a:t>
            </a:r>
          </a:p>
          <a:p>
            <a:pPr marL="285750" indent="-285750">
              <a:buFont typeface="Arial" panose="020B0604020202020204" pitchFamily="34" charset="0"/>
              <a:buChar char="•"/>
            </a:pPr>
            <a:r>
              <a:rPr lang="en-IN" sz="1800" b="1" dirty="0">
                <a:latin typeface="Söhne"/>
              </a:rPr>
              <a:t>Web Server: </a:t>
            </a:r>
            <a:r>
              <a:rPr lang="en-IN" sz="1800" dirty="0">
                <a:latin typeface="Söhne"/>
              </a:rPr>
              <a:t>Tomcat Server. </a:t>
            </a:r>
          </a:p>
        </p:txBody>
      </p:sp>
    </p:spTree>
    <p:extLst>
      <p:ext uri="{BB962C8B-B14F-4D97-AF65-F5344CB8AC3E}">
        <p14:creationId xmlns:p14="http://schemas.microsoft.com/office/powerpoint/2010/main" val="276198788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629</TotalTime>
  <Words>1246</Words>
  <Application>Microsoft Office PowerPoint</Application>
  <PresentationFormat>On-screen Show (16:9)</PresentationFormat>
  <Paragraphs>122</Paragraphs>
  <Slides>23</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-apple-system</vt:lpstr>
      <vt:lpstr>Arial</vt:lpstr>
      <vt:lpstr>Calibri</vt:lpstr>
      <vt:lpstr>Söhne</vt:lpstr>
      <vt:lpstr>Times New Roman</vt:lpstr>
      <vt:lpstr>Simple Light</vt:lpstr>
      <vt:lpstr>PowerPoint Presentation</vt:lpstr>
      <vt:lpstr>PowerPoint Presentation</vt:lpstr>
      <vt:lpstr>Abstract</vt:lpstr>
      <vt:lpstr>Problem Statement</vt:lpstr>
      <vt:lpstr>Aim and Objective</vt:lpstr>
      <vt:lpstr>PowerPoint Presentation</vt:lpstr>
      <vt:lpstr>Proposed Solution</vt:lpstr>
      <vt:lpstr>System Architecture</vt:lpstr>
      <vt:lpstr>System Deployment Approach</vt:lpstr>
      <vt:lpstr>Algorithm &amp; Deployment</vt:lpstr>
      <vt:lpstr>PowerPoint Presentation</vt:lpstr>
      <vt:lpstr>PowerPoint Presentation</vt:lpstr>
      <vt:lpstr>5. Monitor and Maintain:     - Regularly monitor the application for errors.     - Ensure the API key is kept secure and updated if necessary.     - Keep your server software, including Java and servlet container, up to date.  End Deployment </vt:lpstr>
      <vt:lpstr>Conclusion</vt:lpstr>
      <vt:lpstr>Future Scope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Dinesh Kumar</cp:lastModifiedBy>
  <cp:revision>152</cp:revision>
  <dcterms:modified xsi:type="dcterms:W3CDTF">2024-02-21T05:37:21Z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